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8" r:id="rId3"/>
    <p:sldId id="259" r:id="rId4"/>
    <p:sldId id="261" r:id="rId5"/>
    <p:sldId id="265" r:id="rId6"/>
    <p:sldId id="260" r:id="rId7"/>
    <p:sldId id="296" r:id="rId8"/>
    <p:sldId id="295" r:id="rId9"/>
    <p:sldId id="297" r:id="rId10"/>
    <p:sldId id="300" r:id="rId11"/>
    <p:sldId id="262" r:id="rId12"/>
    <p:sldId id="298" r:id="rId13"/>
    <p:sldId id="299" r:id="rId14"/>
    <p:sldId id="266" r:id="rId15"/>
    <p:sldId id="278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Poppins" panose="020F0502020204030204" pitchFamily="34" charset="0"/>
      <p:regular r:id="rId22"/>
      <p:bold r:id="rId23"/>
      <p:italic r:id="rId24"/>
      <p:boldItalic r:id="rId25"/>
    </p:embeddedFont>
    <p:embeddedFont>
      <p:font typeface="Space Grotesk Light" pitchFamily="2" charset="77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71E8972-68E6-47C6-8168-9DFCAA21A1EE}">
  <a:tblStyle styleId="{B71E8972-68E6-47C6-8168-9DFCAA21A1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38F8498-D9A7-4CEC-A156-9DC165E34A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2"/>
  </p:normalViewPr>
  <p:slideViewPr>
    <p:cSldViewPr snapToGrid="0" snapToObjects="1">
      <p:cViewPr varScale="1">
        <p:scale>
          <a:sx n="141" d="100"/>
          <a:sy n="141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4334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2869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cc8395c557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cc8395c557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7193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7460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5944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55775" y="50550"/>
            <a:ext cx="10626641" cy="5092950"/>
            <a:chOff x="-255775" y="50550"/>
            <a:chExt cx="10626641" cy="5092950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" y="22967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76399" y="4023846"/>
              <a:ext cx="2849303" cy="97045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34697" y="31815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21250" y="25815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436987" y="30600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5777" y="36697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-1" y="30600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98024" y="34877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-255775" y="4169299"/>
              <a:ext cx="1995230" cy="679560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5924561" y="4366325"/>
              <a:ext cx="1696564" cy="77716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6348583" y="24691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56;p2"/>
            <p:cNvGrpSpPr/>
            <p:nvPr/>
          </p:nvGrpSpPr>
          <p:grpSpPr>
            <a:xfrm>
              <a:off x="352648" y="1509651"/>
              <a:ext cx="408036" cy="3633849"/>
              <a:chOff x="967895" y="415018"/>
              <a:chExt cx="628714" cy="5600014"/>
            </a:xfrm>
          </p:grpSpPr>
          <p:sp>
            <p:nvSpPr>
              <p:cNvPr id="57" name="Google Shape;57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9" name="Google Shape;59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7" name="Google Shape;67;p2"/>
            <p:cNvGrpSpPr/>
            <p:nvPr/>
          </p:nvGrpSpPr>
          <p:grpSpPr>
            <a:xfrm>
              <a:off x="1127772" y="2465013"/>
              <a:ext cx="300714" cy="2678487"/>
              <a:chOff x="967895" y="415018"/>
              <a:chExt cx="628714" cy="5600014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" name="Google Shape;69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0" name="Google Shape;70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" name="Google Shape;78;p2"/>
            <p:cNvGrpSpPr/>
            <p:nvPr/>
          </p:nvGrpSpPr>
          <p:grpSpPr>
            <a:xfrm>
              <a:off x="7817748" y="622548"/>
              <a:ext cx="408036" cy="4520952"/>
              <a:chOff x="967895" y="415018"/>
              <a:chExt cx="628714" cy="6967101"/>
            </a:xfrm>
          </p:grpSpPr>
          <p:sp>
            <p:nvSpPr>
              <p:cNvPr id="79" name="Google Shape;79;p2"/>
              <p:cNvSpPr/>
              <p:nvPr/>
            </p:nvSpPr>
            <p:spPr>
              <a:xfrm>
                <a:off x="1207111" y="963619"/>
                <a:ext cx="150300" cy="64185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0" name="Google Shape;80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89" name="Google Shape;89;p2"/>
            <p:cNvGrpSpPr/>
            <p:nvPr/>
          </p:nvGrpSpPr>
          <p:grpSpPr>
            <a:xfrm>
              <a:off x="7200036" y="3261372"/>
              <a:ext cx="284493" cy="1882128"/>
              <a:chOff x="967895" y="415018"/>
              <a:chExt cx="628714" cy="4159398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1207123" y="963617"/>
                <a:ext cx="150300" cy="3610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1" name="Google Shape;91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92" name="Google Shape;92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00" name="Google Shape;100;p2"/>
            <p:cNvGrpSpPr/>
            <p:nvPr/>
          </p:nvGrpSpPr>
          <p:grpSpPr>
            <a:xfrm>
              <a:off x="8299552" y="2676669"/>
              <a:ext cx="333219" cy="2466831"/>
              <a:chOff x="967895" y="415018"/>
              <a:chExt cx="628714" cy="4654398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1207136" y="963616"/>
                <a:ext cx="150300" cy="4105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2" name="Google Shape;102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03" name="Google Shape;103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11" name="Google Shape;111;p2"/>
          <p:cNvSpPr txBox="1">
            <a:spLocks noGrp="1"/>
          </p:cNvSpPr>
          <p:nvPr>
            <p:ph type="ctrTitle"/>
          </p:nvPr>
        </p:nvSpPr>
        <p:spPr>
          <a:xfrm>
            <a:off x="1735675" y="1991825"/>
            <a:ext cx="5672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012" scaled="0"/>
        </a:gra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114" name="Google Shape;114;p3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2" name="Google Shape;122;p3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123" name="Google Shape;123;p3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" name="Google Shape;124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25" name="Google Shape;125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33" name="Google Shape;133;p3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134" name="Google Shape;134;p3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" name="Google Shape;135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36" name="Google Shape;136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4" name="Google Shape;144;p3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6" name="Google Shape;146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47" name="Google Shape;147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149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153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" name="Google Shape;154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55" name="Google Shape;155;p3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156" name="Google Shape;156;p3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" name="Google Shape;157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58" name="Google Shape;158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" name="Google Shape;159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" name="Google Shape;160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" name="Google Shape;161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" name="Google Shape;162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163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165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66" name="Google Shape;166;p3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167" name="Google Shape;167;p3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8" name="Google Shape;168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69" name="Google Shape;169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0" name="Google Shape;170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1" name="Google Shape;171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2" name="Google Shape;172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" name="Google Shape;173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77" name="Google Shape;177;p3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211" name="Google Shape;211;p3"/>
          <p:cNvSpPr txBox="1">
            <a:spLocks noGrp="1"/>
          </p:cNvSpPr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2" name="Google Shape;212;p3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800"/>
              </a:spcBef>
              <a:spcAft>
                <a:spcPts val="80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dk1"/>
            </a:gs>
            <a:gs pos="67000">
              <a:schemeClr val="accent1"/>
            </a:gs>
            <a:gs pos="100000">
              <a:srgbClr val="B4A7D6"/>
            </a:gs>
          </a:gsLst>
          <a:lin ang="5400012" scaled="0"/>
        </a:gra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4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215" name="Google Shape;215;p4"/>
            <p:cNvSpPr/>
            <p:nvPr/>
          </p:nvSpPr>
          <p:spPr>
            <a:xfrm>
              <a:off x="8" y="2753964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2934697" y="3638722"/>
              <a:ext cx="2412605" cy="11051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121250" y="3038789"/>
              <a:ext cx="2282313" cy="777338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436987" y="3517239"/>
              <a:ext cx="3817064" cy="1638977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545777" y="4126981"/>
              <a:ext cx="2700819" cy="1029253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 flipH="1">
              <a:off x="-1" y="3517248"/>
              <a:ext cx="1483687" cy="67965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3" name="Google Shape;223;p4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224" name="Google Shape;224;p4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" name="Google Shape;225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26" name="Google Shape;226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" name="Google Shape;227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" name="Google Shape;228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229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230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233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34" name="Google Shape;234;p4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235" name="Google Shape;235;p4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6" name="Google Shape;236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37" name="Google Shape;237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241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242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243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244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45" name="Google Shape;245;p4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246" name="Google Shape;246;p4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7" name="Google Shape;247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48" name="Google Shape;248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249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250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252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253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254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255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56" name="Google Shape;256;p4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257" name="Google Shape;257;p4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8" name="Google Shape;258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59" name="Google Shape;259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260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7" name="Google Shape;267;p4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268" name="Google Shape;268;p4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9" name="Google Shape;269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70" name="Google Shape;270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" name="Google Shape;274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" name="Google Shape;275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279" name="Google Shape;279;p4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0" name="Google Shape;280;p4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2" name="Google Shape;282;p4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4" name="Google Shape;284;p4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5" name="Google Shape;285;p4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4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4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4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8" name="Google Shape;308;p4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0" name="Google Shape;310;p4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12" name="Google Shape;312;p4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  <a:effectLst>
            <a:outerShdw blurRad="28575" dist="9525" dir="5400000" algn="bl" rotWithShape="0">
              <a:schemeClr val="dk1">
                <a:alpha val="38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064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➢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▻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●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40640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Light"/>
              <a:buChar char="○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406400" algn="ctr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Font typeface="Space Grotesk Light"/>
              <a:buChar char="■"/>
              <a:defRPr sz="2800">
                <a:solidFill>
                  <a:schemeClr val="l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313" name="Google Shape;313;p4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5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16" name="Google Shape;316;p5"/>
            <p:cNvSpPr/>
            <p:nvPr/>
          </p:nvSpPr>
          <p:spPr>
            <a:xfrm>
              <a:off x="2444298" y="3856703"/>
              <a:ext cx="2558390" cy="1098526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295333" y="4495140"/>
              <a:ext cx="1449771" cy="493781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159304" y="3962484"/>
              <a:ext cx="1535294" cy="70329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832518" y="3687079"/>
              <a:ext cx="3420308" cy="1468618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2867782" y="4501768"/>
              <a:ext cx="1717868" cy="654661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6498024" y="3944922"/>
              <a:ext cx="3656211" cy="1393342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5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325" name="Google Shape;325;p5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6" name="Google Shape;326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27" name="Google Shape;327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" name="Google Shape;328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" name="Google Shape;329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" name="Google Shape;331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35" name="Google Shape;335;p5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336" name="Google Shape;336;p5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7" name="Google Shape;337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38" name="Google Shape;338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" name="Google Shape;339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" name="Google Shape;340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" name="Google Shape;341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" name="Google Shape;342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" name="Google Shape;343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" name="Google Shape;344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5" name="Google Shape;345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46" name="Google Shape;346;p5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347" name="Google Shape;347;p5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name="adj" fmla="val 25183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48" name="Google Shape;348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49" name="Google Shape;349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811" h="163131" extrusionOk="0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0" name="Google Shape;350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73" h="674116" extrusionOk="0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1" name="Google Shape;351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10" h="674116" extrusionOk="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" name="Google Shape;352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80" h="1508680" extrusionOk="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3" name="Google Shape;353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93" h="1508315" extrusionOk="0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4" name="Google Shape;354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470" h="148145" extrusionOk="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5" name="Google Shape;355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258" h="148082" extrusionOk="0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" name="Google Shape;356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76" h="613536" extrusionOk="0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57" name="Google Shape;357;p5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358" name="Google Shape;358;p5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9" name="Google Shape;359;p5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4" name="Google Shape;364;p5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7" name="Google Shape;367;p5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8" name="Google Shape;368;p5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7" name="Google Shape;377;p5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8" name="Google Shape;378;p5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91" name="Google Shape;391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5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➢"/>
              <a:defRPr/>
            </a:lvl1pPr>
            <a:lvl2pPr marL="914400" lvl="1" indent="-368300" rtl="0">
              <a:spcBef>
                <a:spcPts val="800"/>
              </a:spcBef>
              <a:spcAft>
                <a:spcPts val="0"/>
              </a:spcAft>
              <a:buSzPts val="2200"/>
              <a:buChar char="▻"/>
              <a:defRPr/>
            </a:lvl2pPr>
            <a:lvl3pPr marL="1371600" lvl="2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800"/>
              </a:spcBef>
              <a:spcAft>
                <a:spcPts val="8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louds only">
  <p:cSld name="BLANK_1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" name="Google Shape;829;p12"/>
          <p:cNvGrpSpPr/>
          <p:nvPr/>
        </p:nvGrpSpPr>
        <p:grpSpPr>
          <a:xfrm>
            <a:off x="-52200" y="50550"/>
            <a:ext cx="9256075" cy="5245735"/>
            <a:chOff x="-52200" y="50550"/>
            <a:chExt cx="9256075" cy="5245735"/>
          </a:xfrm>
        </p:grpSpPr>
        <p:sp>
          <p:nvSpPr>
            <p:cNvPr id="830" name="Google Shape;830;p12"/>
            <p:cNvSpPr/>
            <p:nvPr/>
          </p:nvSpPr>
          <p:spPr>
            <a:xfrm>
              <a:off x="-52200" y="299053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12"/>
            <p:cNvSpPr/>
            <p:nvPr/>
          </p:nvSpPr>
          <p:spPr>
            <a:xfrm>
              <a:off x="2567033" y="3780191"/>
              <a:ext cx="2154572" cy="986972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2"/>
            <p:cNvSpPr/>
            <p:nvPr/>
          </p:nvSpPr>
          <p:spPr>
            <a:xfrm>
              <a:off x="3626041" y="3244742"/>
              <a:ext cx="2038292" cy="694227"/>
            </a:xfrm>
            <a:custGeom>
              <a:avLst/>
              <a:gdLst/>
              <a:ahLst/>
              <a:cxnLst/>
              <a:rect l="l" t="t" r="r" b="b"/>
              <a:pathLst>
                <a:path w="2870834" h="977784" extrusionOk="0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12"/>
            <p:cNvSpPr/>
            <p:nvPr/>
          </p:nvSpPr>
          <p:spPr>
            <a:xfrm>
              <a:off x="3907840" y="3671766"/>
              <a:ext cx="3406627" cy="1462743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12"/>
            <p:cNvSpPr/>
            <p:nvPr/>
          </p:nvSpPr>
          <p:spPr>
            <a:xfrm>
              <a:off x="434903" y="4215970"/>
              <a:ext cx="2406853" cy="91722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12"/>
            <p:cNvSpPr/>
            <p:nvPr/>
          </p:nvSpPr>
          <p:spPr>
            <a:xfrm flipH="1">
              <a:off x="-50423" y="3671774"/>
              <a:ext cx="1322417" cy="605776"/>
            </a:xfrm>
            <a:custGeom>
              <a:avLst/>
              <a:gdLst/>
              <a:ahLst/>
              <a:cxnLst/>
              <a:rect l="l" t="t" r="r" b="b"/>
              <a:pathLst>
                <a:path w="2580326" h="1182002" extrusionOk="0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2"/>
            <p:cNvSpPr/>
            <p:nvPr/>
          </p:nvSpPr>
          <p:spPr>
            <a:xfrm>
              <a:off x="5747332" y="4053480"/>
              <a:ext cx="3261193" cy="1242805"/>
            </a:xfrm>
            <a:custGeom>
              <a:avLst/>
              <a:gdLst/>
              <a:ahLst/>
              <a:cxnLst/>
              <a:rect l="l" t="t" r="r" b="b"/>
              <a:pathLst>
                <a:path w="3674584" h="1400344" extrusionOk="0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2"/>
            <p:cNvSpPr/>
            <p:nvPr/>
          </p:nvSpPr>
          <p:spPr>
            <a:xfrm flipH="1">
              <a:off x="5619392" y="3144412"/>
              <a:ext cx="3584483" cy="1539111"/>
            </a:xfrm>
            <a:custGeom>
              <a:avLst/>
              <a:gdLst/>
              <a:ahLst/>
              <a:cxnLst/>
              <a:rect l="l" t="t" r="r" b="b"/>
              <a:pathLst>
                <a:path w="5472493" h="2349788" extrusionOk="0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38" name="Google Shape;838;p1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839" name="Google Shape;839;p1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0" name="Google Shape;840;p1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1" name="Google Shape;841;p1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2" name="Google Shape;842;p1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3" name="Google Shape;843;p1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4" name="Google Shape;844;p1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5" name="Google Shape;845;p1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6" name="Google Shape;846;p1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7" name="Google Shape;847;p1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8" name="Google Shape;848;p1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9" name="Google Shape;849;p1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0" name="Google Shape;850;p1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1" name="Google Shape;851;p1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2" name="Google Shape;852;p1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1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1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8" name="Google Shape;858;p1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9" name="Google Shape;859;p1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0" name="Google Shape;860;p1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1" name="Google Shape;861;p1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2" name="Google Shape;862;p1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3" name="Google Shape;863;p1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4" name="Google Shape;864;p1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5" name="Google Shape;865;p1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6" name="Google Shape;866;p1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avLst/>
                <a:gdLst/>
                <a:ahLst/>
                <a:cxnLst/>
                <a:rect l="l" t="t" r="r" b="b"/>
                <a:pathLst>
                  <a:path w="2771" h="2771" extrusionOk="0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1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8" name="Google Shape;868;p1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9" name="Google Shape;869;p1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0" name="Google Shape;870;p1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1" name="Google Shape;871;p1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872" name="Google Shape;872;p1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33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Light"/>
              <a:buNone/>
              <a:defRPr sz="3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➢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marL="914400" lvl="1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▻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marL="1371600" lvl="2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marL="1828800" lvl="3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marL="2286000" lvl="4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marL="2743200" lvl="5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marL="3200400" lvl="6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marL="3657600" lvl="7" indent="-3683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marL="4114800" lvl="8" indent="-3683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"/>
          <p:cNvSpPr txBox="1">
            <a:spLocks noGrp="1"/>
          </p:cNvSpPr>
          <p:nvPr>
            <p:ph type="ctrTitle"/>
          </p:nvPr>
        </p:nvSpPr>
        <p:spPr>
          <a:xfrm>
            <a:off x="1735650" y="1188744"/>
            <a:ext cx="5672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/>
              <a:t>Novel Nexus</a:t>
            </a:r>
            <a:endParaRPr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7D1D2464-5A12-4A4C-AA95-4D1551FFBBB0}"/>
              </a:ext>
            </a:extLst>
          </p:cNvPr>
          <p:cNvSpPr txBox="1">
            <a:spLocks/>
          </p:cNvSpPr>
          <p:nvPr/>
        </p:nvSpPr>
        <p:spPr>
          <a:xfrm>
            <a:off x="2211600" y="2348544"/>
            <a:ext cx="4720800" cy="1860725"/>
          </a:xfrm>
          <a:prstGeom prst="rect">
            <a:avLst/>
          </a:prstGeom>
          <a:noFill/>
          <a:ln>
            <a:noFill/>
          </a:ln>
          <a:effectLst>
            <a:outerShdw blurRad="85725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2800" b="0" dirty="0">
                <a:solidFill>
                  <a:schemeClr val="tx1"/>
                </a:solidFill>
              </a:rPr>
              <a:t>Helping Debut Authors get Published</a:t>
            </a:r>
          </a:p>
          <a:p>
            <a:endParaRPr lang="en-US" sz="800" b="0" dirty="0">
              <a:solidFill>
                <a:schemeClr val="tx1"/>
              </a:solidFill>
            </a:endParaRPr>
          </a:p>
          <a:p>
            <a:r>
              <a:rPr lang="en-US" sz="1600" b="0" dirty="0">
                <a:solidFill>
                  <a:schemeClr val="tx1"/>
                </a:solidFill>
              </a:rPr>
              <a:t>Andrew Mooney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2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1D46C8BA-0979-4C4A-BCEB-A209039C0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96" y="924399"/>
            <a:ext cx="4028791" cy="3531696"/>
          </a:xfrm>
          <a:prstGeom prst="rect">
            <a:avLst/>
          </a:prstGeom>
        </p:spPr>
      </p:pic>
      <p:pic>
        <p:nvPicPr>
          <p:cNvPr id="9" name="Picture 8" descr="Chart, bar chart, histogram&#10;&#10;Description automatically generated">
            <a:extLst>
              <a:ext uri="{FF2B5EF4-FFF2-40B4-BE49-F238E27FC236}">
                <a16:creationId xmlns:a16="http://schemas.microsoft.com/office/drawing/2014/main" id="{89E642AD-693D-BD4C-ABA7-3EE34742F8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0487" y="924399"/>
            <a:ext cx="4971088" cy="352965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9"/>
          <p:cNvSpPr txBox="1">
            <a:spLocks noGrp="1"/>
          </p:cNvSpPr>
          <p:nvPr>
            <p:ph type="ctrTitle" idx="4294967295"/>
          </p:nvPr>
        </p:nvSpPr>
        <p:spPr>
          <a:xfrm>
            <a:off x="855300" y="2116750"/>
            <a:ext cx="7703484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/>
              <a:t>Finding an Agent is Hard</a:t>
            </a:r>
            <a:endParaRPr sz="5000" dirty="0"/>
          </a:p>
        </p:txBody>
      </p:sp>
      <p:sp>
        <p:nvSpPr>
          <p:cNvPr id="919" name="Google Shape;919;p19"/>
          <p:cNvSpPr txBox="1">
            <a:spLocks noGrp="1"/>
          </p:cNvSpPr>
          <p:nvPr>
            <p:ph type="subTitle" idx="4294967295"/>
          </p:nvPr>
        </p:nvSpPr>
        <p:spPr>
          <a:xfrm>
            <a:off x="855300" y="3411555"/>
            <a:ext cx="7433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dirty="0"/>
              <a:t>You should use every tool available to you to make sure you find the right agent for you</a:t>
            </a:r>
            <a:endParaRPr dirty="0"/>
          </a:p>
        </p:txBody>
      </p:sp>
      <p:sp>
        <p:nvSpPr>
          <p:cNvPr id="920" name="Google Shape;920;p19"/>
          <p:cNvSpPr/>
          <p:nvPr/>
        </p:nvSpPr>
        <p:spPr>
          <a:xfrm>
            <a:off x="5659688" y="2561584"/>
            <a:ext cx="198765" cy="18978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19"/>
          <p:cNvGrpSpPr/>
          <p:nvPr/>
        </p:nvGrpSpPr>
        <p:grpSpPr>
          <a:xfrm>
            <a:off x="5198192" y="817552"/>
            <a:ext cx="1512402" cy="1512781"/>
            <a:chOff x="6654650" y="3665275"/>
            <a:chExt cx="409100" cy="409125"/>
          </a:xfrm>
        </p:grpSpPr>
        <p:sp>
          <p:nvSpPr>
            <p:cNvPr id="922" name="Google Shape;922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gradFill>
              <a:gsLst>
                <a:gs pos="0">
                  <a:srgbClr val="2A4B7A"/>
                </a:gs>
                <a:gs pos="100000">
                  <a:srgbClr val="0A101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" name="Google Shape;924;p19"/>
          <p:cNvSpPr/>
          <p:nvPr/>
        </p:nvSpPr>
        <p:spPr>
          <a:xfrm rot="2466855">
            <a:off x="4650530" y="701259"/>
            <a:ext cx="276136" cy="26366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19"/>
          <p:cNvSpPr/>
          <p:nvPr/>
        </p:nvSpPr>
        <p:spPr>
          <a:xfrm rot="-1609135">
            <a:off x="5050683" y="1057826"/>
            <a:ext cx="198710" cy="18973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19"/>
          <p:cNvSpPr/>
          <p:nvPr/>
        </p:nvSpPr>
        <p:spPr>
          <a:xfrm rot="2925883">
            <a:off x="6612543" y="1861803"/>
            <a:ext cx="148820" cy="1420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19"/>
          <p:cNvSpPr/>
          <p:nvPr/>
        </p:nvSpPr>
        <p:spPr>
          <a:xfrm rot="-1609533">
            <a:off x="5692051" y="666347"/>
            <a:ext cx="134065" cy="12801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82BAF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19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929" name="Google Shape;929;p19"/>
          <p:cNvGrpSpPr/>
          <p:nvPr/>
        </p:nvGrpSpPr>
        <p:grpSpPr>
          <a:xfrm rot="5400000">
            <a:off x="1864911" y="-692198"/>
            <a:ext cx="711327" cy="4441016"/>
            <a:chOff x="967895" y="415018"/>
            <a:chExt cx="628714" cy="3926280"/>
          </a:xfrm>
        </p:grpSpPr>
        <p:sp>
          <p:nvSpPr>
            <p:cNvPr id="930" name="Google Shape;930;p19"/>
            <p:cNvSpPr/>
            <p:nvPr/>
          </p:nvSpPr>
          <p:spPr>
            <a:xfrm>
              <a:off x="1207102" y="963599"/>
              <a:ext cx="150300" cy="3377700"/>
            </a:xfrm>
            <a:prstGeom prst="trapezoid">
              <a:avLst>
                <a:gd name="adj" fmla="val 25183"/>
              </a:avLst>
            </a:prstGeom>
            <a:gradFill>
              <a:gsLst>
                <a:gs pos="0">
                  <a:srgbClr val="FFFFFF">
                    <a:alpha val="50588"/>
                    <a:alpha val="16200"/>
                  </a:srgbClr>
                </a:gs>
                <a:gs pos="100000">
                  <a:srgbClr val="FFFFFF">
                    <a:alpha val="0"/>
                    <a:alpha val="162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1" name="Google Shape;931;p19"/>
            <p:cNvGrpSpPr/>
            <p:nvPr/>
          </p:nvGrpSpPr>
          <p:grpSpPr>
            <a:xfrm>
              <a:off x="967895" y="415018"/>
              <a:ext cx="628714" cy="801374"/>
              <a:chOff x="1774126" y="766200"/>
              <a:chExt cx="1582467" cy="2017050"/>
            </a:xfrm>
          </p:grpSpPr>
          <p:sp>
            <p:nvSpPr>
              <p:cNvPr id="932" name="Google Shape;932;p19"/>
              <p:cNvSpPr/>
              <p:nvPr/>
            </p:nvSpPr>
            <p:spPr>
              <a:xfrm>
                <a:off x="2394628" y="2579744"/>
                <a:ext cx="341579" cy="203506"/>
              </a:xfrm>
              <a:custGeom>
                <a:avLst/>
                <a:gdLst/>
                <a:ahLst/>
                <a:cxnLst/>
                <a:rect l="l" t="t" r="r" b="b"/>
                <a:pathLst>
                  <a:path w="273811" h="163131" extrusionOk="0">
                    <a:moveTo>
                      <a:pt x="20002" y="0"/>
                    </a:moveTo>
                    <a:lnTo>
                      <a:pt x="0" y="120967"/>
                    </a:lnTo>
                    <a:cubicBezTo>
                      <a:pt x="0" y="120967"/>
                      <a:pt x="34798" y="163132"/>
                      <a:pt x="136906" y="163132"/>
                    </a:cubicBezTo>
                    <a:cubicBezTo>
                      <a:pt x="239014" y="163132"/>
                      <a:pt x="273812" y="120967"/>
                      <a:pt x="273812" y="120967"/>
                    </a:cubicBezTo>
                    <a:lnTo>
                      <a:pt x="253810" y="0"/>
                    </a:lnTo>
                    <a:close/>
                  </a:path>
                </a:pathLst>
              </a:custGeom>
              <a:gradFill>
                <a:gsLst>
                  <a:gs pos="0">
                    <a:srgbClr val="808CAD"/>
                  </a:gs>
                  <a:gs pos="100000">
                    <a:srgbClr val="A7AFCB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933;p19"/>
              <p:cNvSpPr/>
              <p:nvPr/>
            </p:nvSpPr>
            <p:spPr>
              <a:xfrm>
                <a:off x="1774126" y="1886912"/>
                <a:ext cx="638562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73" h="674116" extrusionOk="0">
                    <a:moveTo>
                      <a:pt x="436626" y="414528"/>
                    </a:moveTo>
                    <a:lnTo>
                      <a:pt x="0" y="674116"/>
                    </a:lnTo>
                    <a:cubicBezTo>
                      <a:pt x="0" y="674116"/>
                      <a:pt x="55118" y="297752"/>
                      <a:pt x="230759" y="183261"/>
                    </a:cubicBezTo>
                    <a:lnTo>
                      <a:pt x="51187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19"/>
              <p:cNvSpPr/>
              <p:nvPr/>
            </p:nvSpPr>
            <p:spPr>
              <a:xfrm>
                <a:off x="2718110" y="1886912"/>
                <a:ext cx="638483" cy="840960"/>
              </a:xfrm>
              <a:custGeom>
                <a:avLst/>
                <a:gdLst/>
                <a:ahLst/>
                <a:cxnLst/>
                <a:rect l="l" t="t" r="r" b="b"/>
                <a:pathLst>
                  <a:path w="511810" h="674116" extrusionOk="0">
                    <a:moveTo>
                      <a:pt x="75248" y="414528"/>
                    </a:moveTo>
                    <a:lnTo>
                      <a:pt x="511810" y="674116"/>
                    </a:lnTo>
                    <a:cubicBezTo>
                      <a:pt x="511810" y="674116"/>
                      <a:pt x="456755" y="297752"/>
                      <a:pt x="281114" y="18326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>
                <a:off x="2187286" y="766200"/>
                <a:ext cx="756210" cy="1882078"/>
              </a:xfrm>
              <a:custGeom>
                <a:avLst/>
                <a:gdLst/>
                <a:ahLst/>
                <a:cxnLst/>
                <a:rect l="l" t="t" r="r" b="b"/>
                <a:pathLst>
                  <a:path w="606180" h="1508680" extrusionOk="0">
                    <a:moveTo>
                      <a:pt x="366146" y="30147"/>
                    </a:moveTo>
                    <a:cubicBezTo>
                      <a:pt x="336237" y="-10049"/>
                      <a:pt x="269943" y="-10049"/>
                      <a:pt x="239971" y="30147"/>
                    </a:cubicBezTo>
                    <a:cubicBezTo>
                      <a:pt x="140276" y="164005"/>
                      <a:pt x="-38095" y="453882"/>
                      <a:pt x="7244" y="765794"/>
                    </a:cubicBezTo>
                    <a:lnTo>
                      <a:pt x="84968" y="1391460"/>
                    </a:lnTo>
                    <a:cubicBezTo>
                      <a:pt x="84968" y="1391460"/>
                      <a:pt x="140403" y="1508681"/>
                      <a:pt x="303090" y="1508681"/>
                    </a:cubicBezTo>
                    <a:cubicBezTo>
                      <a:pt x="465777" y="1508681"/>
                      <a:pt x="521213" y="1391460"/>
                      <a:pt x="521213" y="1391460"/>
                    </a:cubicBezTo>
                    <a:lnTo>
                      <a:pt x="598937" y="765794"/>
                    </a:lnTo>
                    <a:cubicBezTo>
                      <a:pt x="644276" y="453882"/>
                      <a:pt x="465904" y="164005"/>
                      <a:pt x="366146" y="301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5000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6" name="Google Shape;936;p19"/>
              <p:cNvSpPr/>
              <p:nvPr/>
            </p:nvSpPr>
            <p:spPr>
              <a:xfrm>
                <a:off x="2568529" y="766497"/>
                <a:ext cx="375239" cy="1881623"/>
              </a:xfrm>
              <a:custGeom>
                <a:avLst/>
                <a:gdLst/>
                <a:ahLst/>
                <a:cxnLst/>
                <a:rect l="l" t="t" r="r" b="b"/>
                <a:pathLst>
                  <a:path w="300793" h="1508315" extrusionOk="0">
                    <a:moveTo>
                      <a:pt x="60579" y="29909"/>
                    </a:moveTo>
                    <a:cubicBezTo>
                      <a:pt x="46025" y="11195"/>
                      <a:pt x="23705" y="178"/>
                      <a:pt x="0" y="0"/>
                    </a:cubicBezTo>
                    <a:lnTo>
                      <a:pt x="0" y="1508316"/>
                    </a:lnTo>
                    <a:cubicBezTo>
                      <a:pt x="160718" y="1507109"/>
                      <a:pt x="215900" y="1391222"/>
                      <a:pt x="215900" y="1391222"/>
                    </a:cubicBezTo>
                    <a:lnTo>
                      <a:pt x="293624" y="765556"/>
                    </a:lnTo>
                    <a:cubicBezTo>
                      <a:pt x="338709" y="453644"/>
                      <a:pt x="160338" y="163766"/>
                      <a:pt x="60579" y="29909"/>
                    </a:cubicBezTo>
                    <a:close/>
                  </a:path>
                </a:pathLst>
              </a:custGeom>
              <a:solidFill>
                <a:srgbClr val="FFFFFF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937;p19"/>
              <p:cNvSpPr/>
              <p:nvPr/>
            </p:nvSpPr>
            <p:spPr>
              <a:xfrm>
                <a:off x="2353668" y="1074766"/>
                <a:ext cx="423489" cy="184811"/>
              </a:xfrm>
              <a:custGeom>
                <a:avLst/>
                <a:gdLst/>
                <a:ahLst/>
                <a:cxnLst/>
                <a:rect l="l" t="t" r="r" b="b"/>
                <a:pathLst>
                  <a:path w="339470" h="148145" extrusionOk="0">
                    <a:moveTo>
                      <a:pt x="169736" y="78295"/>
                    </a:moveTo>
                    <a:cubicBezTo>
                      <a:pt x="233236" y="78295"/>
                      <a:pt x="292036" y="104457"/>
                      <a:pt x="339471" y="148145"/>
                    </a:cubicBezTo>
                    <a:cubicBezTo>
                      <a:pt x="301752" y="58610"/>
                      <a:pt x="239839" y="0"/>
                      <a:pt x="169736" y="0"/>
                    </a:cubicBezTo>
                    <a:cubicBezTo>
                      <a:pt x="99632" y="0"/>
                      <a:pt x="37719" y="58610"/>
                      <a:pt x="0" y="148145"/>
                    </a:cubicBezTo>
                    <a:cubicBezTo>
                      <a:pt x="47371" y="104457"/>
                      <a:pt x="106045" y="78295"/>
                      <a:pt x="169736" y="7829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19"/>
              <p:cNvSpPr/>
              <p:nvPr/>
            </p:nvSpPr>
            <p:spPr>
              <a:xfrm>
                <a:off x="2568529" y="1074924"/>
                <a:ext cx="208654" cy="184732"/>
              </a:xfrm>
              <a:custGeom>
                <a:avLst/>
                <a:gdLst/>
                <a:ahLst/>
                <a:cxnLst/>
                <a:rect l="l" t="t" r="r" b="b"/>
                <a:pathLst>
                  <a:path w="167258" h="148082" extrusionOk="0">
                    <a:moveTo>
                      <a:pt x="0" y="78232"/>
                    </a:moveTo>
                    <a:cubicBezTo>
                      <a:pt x="62738" y="78867"/>
                      <a:pt x="120650" y="104839"/>
                      <a:pt x="167259" y="148082"/>
                    </a:cubicBezTo>
                    <a:cubicBezTo>
                      <a:pt x="129985" y="59563"/>
                      <a:pt x="69088" y="1333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19"/>
              <p:cNvSpPr/>
              <p:nvPr/>
            </p:nvSpPr>
            <p:spPr>
              <a:xfrm>
                <a:off x="2513864" y="1953303"/>
                <a:ext cx="103138" cy="765386"/>
              </a:xfrm>
              <a:custGeom>
                <a:avLst/>
                <a:gdLst/>
                <a:ahLst/>
                <a:cxnLst/>
                <a:rect l="l" t="t" r="r" b="b"/>
                <a:pathLst>
                  <a:path w="82676" h="613536" extrusionOk="0">
                    <a:moveTo>
                      <a:pt x="82677" y="414782"/>
                    </a:moveTo>
                    <a:cubicBezTo>
                      <a:pt x="82677" y="584200"/>
                      <a:pt x="41339" y="613537"/>
                      <a:pt x="41339" y="613537"/>
                    </a:cubicBezTo>
                    <a:cubicBezTo>
                      <a:pt x="41339" y="613537"/>
                      <a:pt x="0" y="584200"/>
                      <a:pt x="0" y="414782"/>
                    </a:cubicBezTo>
                    <a:cubicBezTo>
                      <a:pt x="0" y="245364"/>
                      <a:pt x="41339" y="0"/>
                      <a:pt x="41339" y="0"/>
                    </a:cubicBezTo>
                    <a:cubicBezTo>
                      <a:pt x="41339" y="0"/>
                      <a:pt x="82677" y="245364"/>
                      <a:pt x="82677" y="414782"/>
                    </a:cubicBezTo>
                    <a:close/>
                  </a:path>
                </a:pathLst>
              </a:custGeom>
              <a:gradFill>
                <a:gsLst>
                  <a:gs pos="0">
                    <a:srgbClr val="F8B1B1"/>
                  </a:gs>
                  <a:gs pos="100000">
                    <a:srgbClr val="E83F3F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6"/>
          <p:cNvSpPr txBox="1">
            <a:spLocks noGrp="1"/>
          </p:cNvSpPr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</a:rPr>
              <a:t>3.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 Steps</a:t>
            </a:r>
            <a:endParaRPr dirty="0"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More than just Science Fiction</a:t>
            </a:r>
          </a:p>
        </p:txBody>
      </p:sp>
    </p:spTree>
    <p:extLst>
      <p:ext uri="{BB962C8B-B14F-4D97-AF65-F5344CB8AC3E}">
        <p14:creationId xmlns:p14="http://schemas.microsoft.com/office/powerpoint/2010/main" val="903969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8"/>
          <p:cNvSpPr txBox="1">
            <a:spLocks noGrp="1"/>
          </p:cNvSpPr>
          <p:nvPr>
            <p:ph type="title"/>
          </p:nvPr>
        </p:nvSpPr>
        <p:spPr>
          <a:xfrm>
            <a:off x="270540" y="790279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There’s More Coming!</a:t>
            </a:r>
            <a:endParaRPr dirty="0"/>
          </a:p>
        </p:txBody>
      </p:sp>
      <p:sp>
        <p:nvSpPr>
          <p:cNvPr id="912" name="Google Shape;912;p18"/>
          <p:cNvSpPr txBox="1">
            <a:spLocks noGrp="1"/>
          </p:cNvSpPr>
          <p:nvPr>
            <p:ph type="body" idx="1"/>
          </p:nvPr>
        </p:nvSpPr>
        <p:spPr>
          <a:xfrm>
            <a:off x="270540" y="1474965"/>
            <a:ext cx="663318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sz="2000" dirty="0"/>
              <a:t>With an expanded dataset, we can identify books from other genres like mysteries, thrillers and literary fiction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sz="2000" dirty="0"/>
              <a:t>If agent information could be included,</a:t>
            </a:r>
            <a:br>
              <a:rPr lang="en-US" sz="2000" dirty="0"/>
            </a:br>
            <a:r>
              <a:rPr lang="en-US" sz="2000" dirty="0"/>
              <a:t>such as openness to submissions,</a:t>
            </a:r>
            <a:br>
              <a:rPr lang="en-US" sz="2000" dirty="0"/>
            </a:br>
            <a:r>
              <a:rPr lang="en-US" sz="2000" dirty="0"/>
              <a:t>it could become very powerful</a:t>
            </a:r>
          </a:p>
        </p:txBody>
      </p:sp>
      <p:sp>
        <p:nvSpPr>
          <p:cNvPr id="913" name="Google Shape;913;p1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6" name="Google Shape;1189;p35">
            <a:extLst>
              <a:ext uri="{FF2B5EF4-FFF2-40B4-BE49-F238E27FC236}">
                <a16:creationId xmlns:a16="http://schemas.microsoft.com/office/drawing/2014/main" id="{A039A92A-4EA4-8A47-8D76-AC7E5E7257E4}"/>
              </a:ext>
            </a:extLst>
          </p:cNvPr>
          <p:cNvPicPr preferRelativeResize="0"/>
          <p:nvPr/>
        </p:nvPicPr>
        <p:blipFill>
          <a:blip r:embed="rId3"/>
          <a:srcRect l="8113" r="8113"/>
          <a:stretch/>
        </p:blipFill>
        <p:spPr>
          <a:xfrm>
            <a:off x="3639312" y="2571750"/>
            <a:ext cx="5625424" cy="2571750"/>
          </a:xfrm>
          <a:custGeom>
            <a:avLst/>
            <a:gdLst/>
            <a:ahLst/>
            <a:cxnLst/>
            <a:rect l="l" t="t" r="r" b="b"/>
            <a:pathLst>
              <a:path w="20752" h="21433" extrusionOk="0">
                <a:moveTo>
                  <a:pt x="10606" y="9"/>
                </a:moveTo>
                <a:cubicBezTo>
                  <a:pt x="9647" y="90"/>
                  <a:pt x="8682" y="680"/>
                  <a:pt x="7798" y="1831"/>
                </a:cubicBezTo>
                <a:cubicBezTo>
                  <a:pt x="6605" y="3386"/>
                  <a:pt x="5698" y="5808"/>
                  <a:pt x="5232" y="8676"/>
                </a:cubicBezTo>
                <a:cubicBezTo>
                  <a:pt x="3308" y="6911"/>
                  <a:pt x="1096" y="8902"/>
                  <a:pt x="292" y="13126"/>
                </a:cubicBezTo>
                <a:cubicBezTo>
                  <a:pt x="-235" y="15893"/>
                  <a:pt x="-40" y="19071"/>
                  <a:pt x="802" y="21433"/>
                </a:cubicBezTo>
                <a:lnTo>
                  <a:pt x="20017" y="21433"/>
                </a:lnTo>
                <a:cubicBezTo>
                  <a:pt x="21365" y="16959"/>
                  <a:pt x="20806" y="10934"/>
                  <a:pt x="18768" y="7975"/>
                </a:cubicBezTo>
                <a:cubicBezTo>
                  <a:pt x="18044" y="6924"/>
                  <a:pt x="17196" y="6363"/>
                  <a:pt x="16328" y="6363"/>
                </a:cubicBezTo>
                <a:cubicBezTo>
                  <a:pt x="16202" y="6363"/>
                  <a:pt x="16078" y="6377"/>
                  <a:pt x="15954" y="6399"/>
                </a:cubicBezTo>
                <a:cubicBezTo>
                  <a:pt x="14801" y="2134"/>
                  <a:pt x="12715" y="-167"/>
                  <a:pt x="10606" y="9"/>
                </a:cubicBezTo>
                <a:close/>
              </a:path>
            </a:pathLst>
          </a:cu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9348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23"/>
          <p:cNvSpPr txBox="1">
            <a:spLocks noGrp="1"/>
          </p:cNvSpPr>
          <p:nvPr>
            <p:ph type="title" idx="4294967295"/>
          </p:nvPr>
        </p:nvSpPr>
        <p:spPr>
          <a:xfrm>
            <a:off x="1452900" y="3746950"/>
            <a:ext cx="6238200" cy="4695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dirty="0">
                <a:solidFill>
                  <a:schemeClr val="lt1"/>
                </a:solidFill>
              </a:rPr>
              <a:t>Sometimes the hardest part is knowing where to start</a:t>
            </a:r>
            <a:endParaRPr sz="2900" dirty="0">
              <a:solidFill>
                <a:schemeClr val="lt1"/>
              </a:solidFill>
            </a:endParaRPr>
          </a:p>
        </p:txBody>
      </p:sp>
      <p:sp>
        <p:nvSpPr>
          <p:cNvPr id="970" name="Google Shape;970;p23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9" name="Google Shape;1189;p35"/>
          <p:cNvPicPr preferRelativeResize="0"/>
          <p:nvPr/>
        </p:nvPicPr>
        <p:blipFill>
          <a:blip r:embed="rId3"/>
          <a:srcRect l="1117" r="1117"/>
          <a:stretch/>
        </p:blipFill>
        <p:spPr>
          <a:xfrm>
            <a:off x="3017519" y="2462022"/>
            <a:ext cx="6328727" cy="2759912"/>
          </a:xfrm>
          <a:custGeom>
            <a:avLst/>
            <a:gdLst/>
            <a:ahLst/>
            <a:cxnLst/>
            <a:rect l="l" t="t" r="r" b="b"/>
            <a:pathLst>
              <a:path w="20752" h="21433" extrusionOk="0">
                <a:moveTo>
                  <a:pt x="10606" y="9"/>
                </a:moveTo>
                <a:cubicBezTo>
                  <a:pt x="9647" y="90"/>
                  <a:pt x="8682" y="680"/>
                  <a:pt x="7798" y="1831"/>
                </a:cubicBezTo>
                <a:cubicBezTo>
                  <a:pt x="6605" y="3386"/>
                  <a:pt x="5698" y="5808"/>
                  <a:pt x="5232" y="8676"/>
                </a:cubicBezTo>
                <a:cubicBezTo>
                  <a:pt x="3308" y="6911"/>
                  <a:pt x="1096" y="8902"/>
                  <a:pt x="292" y="13126"/>
                </a:cubicBezTo>
                <a:cubicBezTo>
                  <a:pt x="-235" y="15893"/>
                  <a:pt x="-40" y="19071"/>
                  <a:pt x="802" y="21433"/>
                </a:cubicBezTo>
                <a:lnTo>
                  <a:pt x="20017" y="21433"/>
                </a:lnTo>
                <a:cubicBezTo>
                  <a:pt x="21365" y="16959"/>
                  <a:pt x="20806" y="10934"/>
                  <a:pt x="18768" y="7975"/>
                </a:cubicBezTo>
                <a:cubicBezTo>
                  <a:pt x="18044" y="6924"/>
                  <a:pt x="17196" y="6363"/>
                  <a:pt x="16328" y="6363"/>
                </a:cubicBezTo>
                <a:cubicBezTo>
                  <a:pt x="16202" y="6363"/>
                  <a:pt x="16078" y="6377"/>
                  <a:pt x="15954" y="6399"/>
                </a:cubicBezTo>
                <a:cubicBezTo>
                  <a:pt x="14801" y="2134"/>
                  <a:pt x="12715" y="-167"/>
                  <a:pt x="10606" y="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90" name="Google Shape;1190;p35"/>
          <p:cNvSpPr txBox="1">
            <a:spLocks noGrp="1"/>
          </p:cNvSpPr>
          <p:nvPr>
            <p:ph type="ctrTitle" idx="4294967295"/>
          </p:nvPr>
        </p:nvSpPr>
        <p:spPr>
          <a:xfrm>
            <a:off x="346919" y="479974"/>
            <a:ext cx="4932852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Thank You!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1191" name="Google Shape;1191;p35"/>
          <p:cNvSpPr txBox="1">
            <a:spLocks noGrp="1"/>
          </p:cNvSpPr>
          <p:nvPr>
            <p:ph type="subTitle" idx="4294967295"/>
          </p:nvPr>
        </p:nvSpPr>
        <p:spPr>
          <a:xfrm>
            <a:off x="346919" y="1717904"/>
            <a:ext cx="5341200" cy="206029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Any questions?</a:t>
            </a:r>
            <a:br>
              <a:rPr lang="en" sz="2000" dirty="0"/>
            </a:br>
            <a:r>
              <a:rPr lang="en" sz="2000" dirty="0"/>
              <a:t>You can find me at:</a:t>
            </a:r>
            <a:endParaRPr sz="2000" dirty="0"/>
          </a:p>
          <a:p>
            <a:pPr marL="457200" lvl="0" indent="-355600" algn="l" rtl="0">
              <a:spcBef>
                <a:spcPts val="800"/>
              </a:spcBef>
              <a:spcAft>
                <a:spcPts val="0"/>
              </a:spcAft>
              <a:buSzPts val="2000"/>
              <a:buChar char="➢"/>
            </a:pPr>
            <a:r>
              <a:rPr lang="en-US" sz="2000" dirty="0" err="1"/>
              <a:t>andrew.k.mooney@gmail.com</a:t>
            </a:r>
            <a:endParaRPr sz="2000" dirty="0"/>
          </a:p>
          <a:p>
            <a:pPr lvl="0" indent="-355600">
              <a:buSzPts val="2000"/>
            </a:pP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andrewkmooney</a:t>
            </a:r>
            <a:r>
              <a:rPr lang="en-US" sz="2000" dirty="0"/>
              <a:t>/</a:t>
            </a:r>
            <a:br>
              <a:rPr lang="en-US" sz="2000" dirty="0"/>
            </a:br>
            <a:r>
              <a:rPr lang="en-US" sz="2000" dirty="0" err="1"/>
              <a:t>Novel_Genres</a:t>
            </a:r>
            <a:endParaRPr sz="1600" b="1" dirty="0"/>
          </a:p>
        </p:txBody>
      </p:sp>
      <p:sp>
        <p:nvSpPr>
          <p:cNvPr id="1192" name="Google Shape;1192;p3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1" name="Google Shape;891;p15"/>
          <p:cNvPicPr preferRelativeResize="0"/>
          <p:nvPr/>
        </p:nvPicPr>
        <p:blipFill rotWithShape="1">
          <a:blip r:embed="rId3"/>
          <a:srcRect t="26376" b="26376"/>
          <a:stretch/>
        </p:blipFill>
        <p:spPr>
          <a:xfrm>
            <a:off x="4572000" y="2999232"/>
            <a:ext cx="4474694" cy="2144274"/>
          </a:xfrm>
          <a:custGeom>
            <a:avLst/>
            <a:gdLst/>
            <a:ahLst/>
            <a:cxnLst/>
            <a:rect l="l" t="t" r="r" b="b"/>
            <a:pathLst>
              <a:path w="20752" h="21433" extrusionOk="0">
                <a:moveTo>
                  <a:pt x="10606" y="9"/>
                </a:moveTo>
                <a:cubicBezTo>
                  <a:pt x="9647" y="90"/>
                  <a:pt x="8682" y="680"/>
                  <a:pt x="7798" y="1831"/>
                </a:cubicBezTo>
                <a:cubicBezTo>
                  <a:pt x="6605" y="3386"/>
                  <a:pt x="5698" y="5808"/>
                  <a:pt x="5232" y="8676"/>
                </a:cubicBezTo>
                <a:cubicBezTo>
                  <a:pt x="3308" y="6911"/>
                  <a:pt x="1096" y="8902"/>
                  <a:pt x="292" y="13126"/>
                </a:cubicBezTo>
                <a:cubicBezTo>
                  <a:pt x="-235" y="15893"/>
                  <a:pt x="-40" y="19071"/>
                  <a:pt x="802" y="21433"/>
                </a:cubicBezTo>
                <a:lnTo>
                  <a:pt x="20017" y="21433"/>
                </a:lnTo>
                <a:cubicBezTo>
                  <a:pt x="21365" y="16959"/>
                  <a:pt x="20806" y="10934"/>
                  <a:pt x="18768" y="7975"/>
                </a:cubicBezTo>
                <a:cubicBezTo>
                  <a:pt x="18044" y="6924"/>
                  <a:pt x="17196" y="6363"/>
                  <a:pt x="16328" y="6363"/>
                </a:cubicBezTo>
                <a:cubicBezTo>
                  <a:pt x="16202" y="6363"/>
                  <a:pt x="16078" y="6377"/>
                  <a:pt x="15954" y="6399"/>
                </a:cubicBezTo>
                <a:cubicBezTo>
                  <a:pt x="14801" y="2134"/>
                  <a:pt x="12715" y="-167"/>
                  <a:pt x="10606" y="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92" name="Google Shape;892;p15"/>
          <p:cNvSpPr txBox="1">
            <a:spLocks noGrp="1"/>
          </p:cNvSpPr>
          <p:nvPr>
            <p:ph type="ctrTitle" idx="4294967295"/>
          </p:nvPr>
        </p:nvSpPr>
        <p:spPr>
          <a:xfrm>
            <a:off x="855300" y="516550"/>
            <a:ext cx="4923708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Who am I?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893" name="Google Shape;893;p15"/>
          <p:cNvSpPr txBox="1">
            <a:spLocks noGrp="1"/>
          </p:cNvSpPr>
          <p:nvPr>
            <p:ph type="subTitle" idx="4294967295"/>
          </p:nvPr>
        </p:nvSpPr>
        <p:spPr>
          <a:xfrm>
            <a:off x="855300" y="1716175"/>
            <a:ext cx="5341200" cy="175097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</a:pPr>
            <a:r>
              <a:rPr lang="en-US" sz="1800" dirty="0">
                <a:solidFill>
                  <a:srgbClr val="000000"/>
                </a:solidFill>
              </a:rPr>
              <a:t>Writer, word enthusiast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800" dirty="0">
                <a:solidFill>
                  <a:srgbClr val="000000"/>
                </a:solidFill>
              </a:rPr>
              <a:t>Data Scientist, number enthusiast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800" dirty="0">
                <a:solidFill>
                  <a:srgbClr val="000000"/>
                </a:solidFill>
              </a:rPr>
              <a:t>Huge Science Fiction and Fantasy fan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sz="1800" dirty="0">
                <a:solidFill>
                  <a:srgbClr val="000000"/>
                </a:solidFill>
              </a:rPr>
              <a:t>Unsuccessfully tried to find an agent for 4 separate novels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/>
          </a:p>
        </p:txBody>
      </p:sp>
      <p:sp>
        <p:nvSpPr>
          <p:cNvPr id="894" name="Google Shape;894;p15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6"/>
          <p:cNvSpPr txBox="1">
            <a:spLocks noGrp="1"/>
          </p:cNvSpPr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</a:rPr>
              <a:t>1.</a:t>
            </a:r>
            <a:endParaRPr dirty="0">
              <a:solidFill>
                <a:srgbClr val="FCE5CD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Writer’s Roadblock</a:t>
            </a:r>
            <a:endParaRPr dirty="0"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When good books gather dust, not readers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dirty="0"/>
              <a:t>Who Wants Your Book?</a:t>
            </a:r>
            <a:endParaRPr dirty="0"/>
          </a:p>
        </p:txBody>
      </p:sp>
      <p:sp>
        <p:nvSpPr>
          <p:cNvPr id="912" name="Google Shape;912;p18"/>
          <p:cNvSpPr txBox="1">
            <a:spLocks noGrp="1"/>
          </p:cNvSpPr>
          <p:nvPr>
            <p:ph type="body" idx="1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30200">
              <a:spcBef>
                <a:spcPts val="600"/>
              </a:spcBef>
              <a:buSzPts val="1600"/>
              <a:buChar char="￮"/>
            </a:pPr>
            <a:r>
              <a:rPr lang="en-US" dirty="0"/>
              <a:t>Writing and rewriting is incredible and rewarding…but who is going to buy your book?</a:t>
            </a:r>
          </a:p>
          <a:p>
            <a:pPr lvl="0" indent="-330200">
              <a:spcBef>
                <a:spcPts val="600"/>
              </a:spcBef>
              <a:buSzPts val="1600"/>
              <a:buChar char="￮"/>
            </a:pPr>
            <a:r>
              <a:rPr lang="en-US" dirty="0"/>
              <a:t>Who is your target demographic?</a:t>
            </a:r>
          </a:p>
          <a:p>
            <a:pPr lvl="0" indent="-330200">
              <a:spcBef>
                <a:spcPts val="600"/>
              </a:spcBef>
              <a:buSzPts val="1600"/>
              <a:buChar char="￮"/>
            </a:pPr>
            <a:r>
              <a:rPr lang="en-US" dirty="0"/>
              <a:t>What genre does it fit into?</a:t>
            </a:r>
          </a:p>
          <a:p>
            <a:pPr lvl="0" indent="-330200">
              <a:spcBef>
                <a:spcPts val="600"/>
              </a:spcBef>
              <a:buSzPts val="1600"/>
              <a:buChar char="￮"/>
            </a:pPr>
            <a:r>
              <a:rPr lang="en-US" dirty="0"/>
              <a:t>What books is it similar to?</a:t>
            </a:r>
          </a:p>
        </p:txBody>
      </p:sp>
      <p:sp>
        <p:nvSpPr>
          <p:cNvPr id="913" name="Google Shape;913;p1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1" name="Google Shape;961;p22"/>
          <p:cNvPicPr preferRelativeResize="0"/>
          <p:nvPr/>
        </p:nvPicPr>
        <p:blipFill rotWithShape="1">
          <a:blip r:embed="rId3"/>
          <a:srcRect l="-1" t="13068" r="1866" b="36943"/>
          <a:stretch/>
        </p:blipFill>
        <p:spPr>
          <a:xfrm>
            <a:off x="4489704" y="2459736"/>
            <a:ext cx="4812378" cy="2683764"/>
          </a:xfrm>
          <a:custGeom>
            <a:avLst/>
            <a:gdLst/>
            <a:ahLst/>
            <a:cxnLst/>
            <a:rect l="l" t="t" r="r" b="b"/>
            <a:pathLst>
              <a:path w="20752" h="21433" extrusionOk="0">
                <a:moveTo>
                  <a:pt x="10606" y="9"/>
                </a:moveTo>
                <a:cubicBezTo>
                  <a:pt x="9647" y="90"/>
                  <a:pt x="8682" y="680"/>
                  <a:pt x="7798" y="1831"/>
                </a:cubicBezTo>
                <a:cubicBezTo>
                  <a:pt x="6605" y="3386"/>
                  <a:pt x="5698" y="5808"/>
                  <a:pt x="5232" y="8676"/>
                </a:cubicBezTo>
                <a:cubicBezTo>
                  <a:pt x="3308" y="6911"/>
                  <a:pt x="1096" y="8902"/>
                  <a:pt x="292" y="13126"/>
                </a:cubicBezTo>
                <a:cubicBezTo>
                  <a:pt x="-235" y="15893"/>
                  <a:pt x="-40" y="19071"/>
                  <a:pt x="802" y="21433"/>
                </a:cubicBezTo>
                <a:lnTo>
                  <a:pt x="20017" y="21433"/>
                </a:lnTo>
                <a:cubicBezTo>
                  <a:pt x="21365" y="16959"/>
                  <a:pt x="20806" y="10934"/>
                  <a:pt x="18768" y="7975"/>
                </a:cubicBezTo>
                <a:cubicBezTo>
                  <a:pt x="18044" y="6924"/>
                  <a:pt x="17196" y="6363"/>
                  <a:pt x="16328" y="6363"/>
                </a:cubicBezTo>
                <a:cubicBezTo>
                  <a:pt x="16202" y="6363"/>
                  <a:pt x="16078" y="6377"/>
                  <a:pt x="15954" y="6399"/>
                </a:cubicBezTo>
                <a:cubicBezTo>
                  <a:pt x="14801" y="2134"/>
                  <a:pt x="12715" y="-167"/>
                  <a:pt x="10606" y="9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62" name="Google Shape;962;p22"/>
          <p:cNvSpPr txBox="1">
            <a:spLocks noGrp="1"/>
          </p:cNvSpPr>
          <p:nvPr>
            <p:ph type="title"/>
          </p:nvPr>
        </p:nvSpPr>
        <p:spPr>
          <a:xfrm>
            <a:off x="550500" y="701012"/>
            <a:ext cx="4560996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Finding a Literary Agent</a:t>
            </a:r>
            <a:endParaRPr sz="2800" dirty="0"/>
          </a:p>
        </p:txBody>
      </p:sp>
      <p:sp>
        <p:nvSpPr>
          <p:cNvPr id="963" name="Google Shape;963;p22"/>
          <p:cNvSpPr txBox="1">
            <a:spLocks noGrp="1"/>
          </p:cNvSpPr>
          <p:nvPr>
            <p:ph type="body" idx="1"/>
          </p:nvPr>
        </p:nvSpPr>
        <p:spPr>
          <a:xfrm>
            <a:off x="550500" y="1294650"/>
            <a:ext cx="4743876" cy="253668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800"/>
              </a:spcAft>
              <a:buFontTx/>
              <a:buChar char="-"/>
            </a:pPr>
            <a:r>
              <a:rPr lang="en-US" sz="1500" dirty="0"/>
              <a:t>Why? They your industry champion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800"/>
              </a:spcAft>
              <a:buFontTx/>
              <a:buChar char="-"/>
            </a:pPr>
            <a:r>
              <a:rPr lang="en-US" sz="1500" dirty="0"/>
              <a:t>Most publishing houses won’t consider unsolicited manuscripts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800"/>
              </a:spcAft>
              <a:buFontTx/>
              <a:buChar char="-"/>
            </a:pPr>
            <a:r>
              <a:rPr lang="en-US" sz="1500" dirty="0"/>
              <a:t>Finding them is hard. Most popular books’ agents aren’t looking for debut authors</a:t>
            </a:r>
          </a:p>
          <a:p>
            <a:pPr marL="285750" lvl="0" indent="-285750" algn="l" rtl="0">
              <a:spcBef>
                <a:spcPts val="0"/>
              </a:spcBef>
              <a:spcAft>
                <a:spcPts val="800"/>
              </a:spcAft>
              <a:buFontTx/>
              <a:buChar char="-"/>
            </a:pPr>
            <a:r>
              <a:rPr lang="en-US" sz="1500" dirty="0"/>
              <a:t>You need to write a kickass query letter</a:t>
            </a:r>
          </a:p>
          <a:p>
            <a:pPr marL="285750" lvl="0" indent="-285750" algn="l" rtl="0">
              <a:spcBef>
                <a:spcPts val="0"/>
              </a:spcBef>
              <a:spcAft>
                <a:spcPts val="800"/>
              </a:spcAft>
              <a:buFontTx/>
              <a:buChar char="-"/>
            </a:pPr>
            <a:r>
              <a:rPr lang="en-US" sz="1500" dirty="0"/>
              <a:t>It all starts with a BLURB</a:t>
            </a:r>
          </a:p>
          <a:p>
            <a:pPr marL="285750" lvl="0" indent="-285750" algn="l" rtl="0">
              <a:spcBef>
                <a:spcPts val="0"/>
              </a:spcBef>
              <a:spcAft>
                <a:spcPts val="800"/>
              </a:spcAft>
              <a:buFontTx/>
              <a:buChar char="-"/>
            </a:pPr>
            <a:endParaRPr sz="1500" dirty="0"/>
          </a:p>
        </p:txBody>
      </p:sp>
      <p:sp>
        <p:nvSpPr>
          <p:cNvPr id="964" name="Google Shape;964;p22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5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7"/>
          <p:cNvSpPr txBox="1">
            <a:spLocks noGrp="1"/>
          </p:cNvSpPr>
          <p:nvPr>
            <p:ph type="body" idx="1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 dirty="0"/>
              <a:t>“Literary agents don’t take on every potential client who wants representation – unlike a lawyer or an accountant – because agents don’t get paid unless their clients get paid. So they need to be blown away or ‘hooked’ on a potential client’s project to take it on”</a:t>
            </a:r>
          </a:p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 dirty="0"/>
              <a:t>- Robert Lee Brewer, </a:t>
            </a:r>
            <a:r>
              <a:rPr lang="en" sz="2000" i="1" dirty="0"/>
              <a:t>Writer’s Digest</a:t>
            </a:r>
            <a:endParaRPr sz="2000" i="1" dirty="0"/>
          </a:p>
        </p:txBody>
      </p:sp>
      <p:sp>
        <p:nvSpPr>
          <p:cNvPr id="906" name="Google Shape;906;p17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6"/>
          <p:cNvSpPr txBox="1">
            <a:spLocks noGrp="1"/>
          </p:cNvSpPr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E5CD"/>
                </a:solidFill>
              </a:rPr>
              <a:t>2.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Novel Nexus</a:t>
            </a:r>
            <a:endParaRPr dirty="0"/>
          </a:p>
        </p:txBody>
      </p:sp>
      <p:sp>
        <p:nvSpPr>
          <p:cNvPr id="900" name="Google Shape;900;p16"/>
          <p:cNvSpPr txBox="1">
            <a:spLocks noGrp="1"/>
          </p:cNvSpPr>
          <p:nvPr>
            <p:ph type="subTitle" idx="1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dirty="0"/>
              <a:t>A tool for finding agents</a:t>
            </a:r>
          </a:p>
        </p:txBody>
      </p:sp>
    </p:spTree>
    <p:extLst>
      <p:ext uri="{BB962C8B-B14F-4D97-AF65-F5344CB8AC3E}">
        <p14:creationId xmlns:p14="http://schemas.microsoft.com/office/powerpoint/2010/main" val="1497284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8"/>
          <p:cNvSpPr txBox="1">
            <a:spLocks noGrp="1"/>
          </p:cNvSpPr>
          <p:nvPr>
            <p:ph type="title"/>
          </p:nvPr>
        </p:nvSpPr>
        <p:spPr>
          <a:xfrm>
            <a:off x="270540" y="790279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Does it Do?</a:t>
            </a:r>
            <a:endParaRPr dirty="0"/>
          </a:p>
        </p:txBody>
      </p:sp>
      <p:sp>
        <p:nvSpPr>
          <p:cNvPr id="912" name="Google Shape;912;p18"/>
          <p:cNvSpPr txBox="1">
            <a:spLocks noGrp="1"/>
          </p:cNvSpPr>
          <p:nvPr>
            <p:ph type="body" idx="1"/>
          </p:nvPr>
        </p:nvSpPr>
        <p:spPr>
          <a:xfrm>
            <a:off x="270540" y="1474965"/>
            <a:ext cx="5426172" cy="28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sz="2000" dirty="0"/>
              <a:t>Tells you the major Science Fiction subgenres and age demographics of your book blurb</a:t>
            </a:r>
          </a:p>
          <a:p>
            <a:r>
              <a:rPr lang="en-US" sz="2000" dirty="0"/>
              <a:t>Tells you what words affected your scores to help you edit your work</a:t>
            </a:r>
          </a:p>
          <a:p>
            <a:r>
              <a:rPr lang="en-US" sz="2000" dirty="0"/>
              <a:t>Tells you the top 10 books with the most similar descriptions to help you research agents</a:t>
            </a:r>
          </a:p>
        </p:txBody>
      </p:sp>
      <p:sp>
        <p:nvSpPr>
          <p:cNvPr id="913" name="Google Shape;913;p1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Picture 2" descr="A close up of a sign&#10;&#10;Description automatically generated with low confidence">
            <a:extLst>
              <a:ext uri="{FF2B5EF4-FFF2-40B4-BE49-F238E27FC236}">
                <a16:creationId xmlns:a16="http://schemas.microsoft.com/office/drawing/2014/main" id="{9729AE1F-D88A-9D4A-AB38-AD7696B5D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033272"/>
            <a:ext cx="3083559" cy="307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060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18"/>
          <p:cNvSpPr txBox="1">
            <a:spLocks noGrp="1"/>
          </p:cNvSpPr>
          <p:nvPr>
            <p:ph type="title"/>
          </p:nvPr>
        </p:nvSpPr>
        <p:spPr>
          <a:xfrm>
            <a:off x="270540" y="790279"/>
            <a:ext cx="62409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Does it Work?</a:t>
            </a:r>
            <a:endParaRPr dirty="0"/>
          </a:p>
        </p:txBody>
      </p:sp>
      <p:sp>
        <p:nvSpPr>
          <p:cNvPr id="912" name="Google Shape;912;p18"/>
          <p:cNvSpPr txBox="1">
            <a:spLocks noGrp="1"/>
          </p:cNvSpPr>
          <p:nvPr>
            <p:ph type="body" idx="1"/>
          </p:nvPr>
        </p:nvSpPr>
        <p:spPr>
          <a:xfrm>
            <a:off x="270540" y="1474965"/>
            <a:ext cx="4840956" cy="312248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2000" dirty="0"/>
              <a:t>Uses Natural Language Processing and machine learning to score your book description.</a:t>
            </a:r>
          </a:p>
          <a:p>
            <a:r>
              <a:rPr lang="en-US" sz="2000" dirty="0"/>
              <a:t>Trained on 11,000 science fiction novels on Goodreads, mostly published in the last 30 years</a:t>
            </a:r>
          </a:p>
          <a:p>
            <a:r>
              <a:rPr lang="en-US" sz="2000" dirty="0"/>
              <a:t>Uses TF-IDF vectorization – doesn’t care about syntax, just words used</a:t>
            </a:r>
          </a:p>
        </p:txBody>
      </p:sp>
      <p:sp>
        <p:nvSpPr>
          <p:cNvPr id="913" name="Google Shape;913;p18"/>
          <p:cNvSpPr txBox="1">
            <a:spLocks noGrp="1"/>
          </p:cNvSpPr>
          <p:nvPr>
            <p:ph type="sldNum" idx="12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86FA2B46-2604-C04C-9ED3-CFDED096F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443" y="1084595"/>
            <a:ext cx="3572685" cy="302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010243"/>
      </p:ext>
    </p:extLst>
  </p:cSld>
  <p:clrMapOvr>
    <a:masterClrMapping/>
  </p:clrMapOvr>
</p:sld>
</file>

<file path=ppt/theme/theme1.xml><?xml version="1.0" encoding="utf-8"?>
<a:theme xmlns:a="http://schemas.openxmlformats.org/drawingml/2006/main" name="Bianca template">
  <a:themeElements>
    <a:clrScheme name="Custom 347">
      <a:dk1>
        <a:srgbClr val="192D49"/>
      </a:dk1>
      <a:lt1>
        <a:srgbClr val="FFFFFF"/>
      </a:lt1>
      <a:dk2>
        <a:srgbClr val="9199A0"/>
      </a:dk2>
      <a:lt2>
        <a:srgbClr val="E0E8F0"/>
      </a:lt2>
      <a:accent1>
        <a:srgbClr val="5B87C8"/>
      </a:accent1>
      <a:accent2>
        <a:srgbClr val="9DC0EA"/>
      </a:accent2>
      <a:accent3>
        <a:srgbClr val="C5E0FE"/>
      </a:accent3>
      <a:accent4>
        <a:srgbClr val="F8DB51"/>
      </a:accent4>
      <a:accent5>
        <a:srgbClr val="F7A479"/>
      </a:accent5>
      <a:accent6>
        <a:srgbClr val="F37474"/>
      </a:accent6>
      <a:hlink>
        <a:srgbClr val="224C8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</TotalTime>
  <Words>427</Words>
  <Application>Microsoft Macintosh PowerPoint</Application>
  <PresentationFormat>On-screen Show (16:9)</PresentationFormat>
  <Paragraphs>60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Space Grotesk Light</vt:lpstr>
      <vt:lpstr>Poppins</vt:lpstr>
      <vt:lpstr>Calibri</vt:lpstr>
      <vt:lpstr>Arial</vt:lpstr>
      <vt:lpstr>Bianca template</vt:lpstr>
      <vt:lpstr>Novel Nexus</vt:lpstr>
      <vt:lpstr>Who am I?</vt:lpstr>
      <vt:lpstr>1. Writer’s Roadblock</vt:lpstr>
      <vt:lpstr>Who Wants Your Book?</vt:lpstr>
      <vt:lpstr>Finding a Literary Agent</vt:lpstr>
      <vt:lpstr>PowerPoint Presentation</vt:lpstr>
      <vt:lpstr>2. Novel Nexus</vt:lpstr>
      <vt:lpstr>What Does it Do?</vt:lpstr>
      <vt:lpstr>How Does it Work?</vt:lpstr>
      <vt:lpstr>PowerPoint Presentation</vt:lpstr>
      <vt:lpstr>Finding an Agent is Hard</vt:lpstr>
      <vt:lpstr>3. Next Steps</vt:lpstr>
      <vt:lpstr>There’s More Coming!</vt:lpstr>
      <vt:lpstr>Sometimes the hardest part is knowing where to start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Novel Nexus</dc:title>
  <cp:lastModifiedBy>Andrew Mooney</cp:lastModifiedBy>
  <cp:revision>7</cp:revision>
  <dcterms:modified xsi:type="dcterms:W3CDTF">2021-07-21T03:19:20Z</dcterms:modified>
</cp:coreProperties>
</file>